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24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11/06/1439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737"/>
            <a:ext cx="7772400" cy="3143272"/>
          </a:xfrm>
        </p:spPr>
        <p:txBody>
          <a:bodyPr/>
          <a:lstStyle/>
          <a:p>
            <a:r>
              <a:rPr lang="en-US" dirty="0" smtClean="0"/>
              <a:t>TOTAL PHYSICAL RESPONSE</a:t>
            </a:r>
            <a:br>
              <a:rPr lang="en-US" dirty="0" smtClean="0"/>
            </a:br>
            <a:r>
              <a:rPr lang="en-US" dirty="0" smtClean="0"/>
              <a:t>TPR</a:t>
            </a:r>
            <a:endParaRPr lang="ar-IQ"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PRINCIPLES</a:t>
            </a:r>
            <a:endParaRPr lang="ar-IQ" dirty="0"/>
          </a:p>
        </p:txBody>
      </p:sp>
      <p:sp>
        <p:nvSpPr>
          <p:cNvPr id="3" name="عنصر نائب للمحتوى 2"/>
          <p:cNvSpPr>
            <a:spLocks noGrp="1"/>
          </p:cNvSpPr>
          <p:nvPr>
            <p:ph idx="1"/>
          </p:nvPr>
        </p:nvSpPr>
        <p:spPr/>
        <p:txBody>
          <a:bodyPr/>
          <a:lstStyle/>
          <a:p>
            <a:pPr algn="l" rtl="0">
              <a:buNone/>
            </a:pPr>
            <a:r>
              <a:rPr lang="en-US" dirty="0" smtClean="0"/>
              <a:t>2. Teacher’s / Student’s Role :</a:t>
            </a:r>
          </a:p>
          <a:p>
            <a:pPr algn="l" rtl="0">
              <a:buNone/>
            </a:pPr>
            <a:r>
              <a:rPr lang="en-US" dirty="0" smtClean="0"/>
              <a:t>The teacher : director of students </a:t>
            </a:r>
            <a:r>
              <a:rPr lang="en-US" dirty="0" err="1" smtClean="0"/>
              <a:t>behaviour</a:t>
            </a:r>
            <a:endParaRPr lang="en-US" dirty="0" smtClean="0"/>
          </a:p>
          <a:p>
            <a:pPr algn="l" rtl="0">
              <a:buNone/>
            </a:pPr>
            <a:r>
              <a:rPr lang="en-US" dirty="0" smtClean="0"/>
              <a:t>                          A model</a:t>
            </a:r>
          </a:p>
          <a:p>
            <a:pPr algn="l" rtl="0">
              <a:buNone/>
            </a:pPr>
            <a:r>
              <a:rPr lang="en-US" dirty="0" smtClean="0"/>
              <a:t>The students : imitators</a:t>
            </a:r>
          </a:p>
          <a:p>
            <a:pPr algn="l" rtl="0">
              <a:buNone/>
            </a:pPr>
            <a:r>
              <a:rPr lang="en-US" dirty="0" smtClean="0"/>
              <a:t>                          After 10 – 20 hours, role reversal</a:t>
            </a:r>
            <a:endParaRPr lang="ar-IQ"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normAutofit fontScale="92500"/>
          </a:bodyPr>
          <a:lstStyle/>
          <a:p>
            <a:pPr algn="l" rtl="0">
              <a:buNone/>
            </a:pPr>
            <a:r>
              <a:rPr lang="en-US" dirty="0" smtClean="0"/>
              <a:t>3. Characteristics of the teaching / learning process </a:t>
            </a:r>
          </a:p>
          <a:p>
            <a:pPr algn="l" rtl="0">
              <a:buNone/>
            </a:pPr>
            <a:r>
              <a:rPr lang="en-US" dirty="0" smtClean="0"/>
              <a:t>First Phase : Modeling</a:t>
            </a:r>
          </a:p>
          <a:p>
            <a:pPr algn="l" rtl="0">
              <a:buNone/>
            </a:pPr>
            <a:r>
              <a:rPr lang="en-US" dirty="0" smtClean="0"/>
              <a:t>Second Phase : The teacher recombines commands to help students understand unfamiliar commands</a:t>
            </a:r>
          </a:p>
          <a:p>
            <a:pPr algn="l" rtl="0">
              <a:buNone/>
            </a:pPr>
            <a:r>
              <a:rPr lang="en-US" dirty="0" smtClean="0"/>
              <a:t>Third Phase : Students read and write the commands. When they are ready to speak, they perform role reversal. Speaking activities may include skits ( dramatization ) and games.</a:t>
            </a:r>
            <a:endParaRPr lang="ar-IQ" dirty="0"/>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lstStyle/>
          <a:p>
            <a:pPr algn="l" rtl="0">
              <a:buNone/>
            </a:pPr>
            <a:r>
              <a:rPr lang="en-US" dirty="0" smtClean="0"/>
              <a:t>4. Interaction : The teacher starts the interaction to students either as groups or individually</a:t>
            </a:r>
          </a:p>
          <a:p>
            <a:pPr algn="l" rtl="0">
              <a:buNone/>
            </a:pPr>
            <a:r>
              <a:rPr lang="en-US" dirty="0" smtClean="0"/>
              <a:t>As students begin to speak, interaction will take the form of S – T or S – S</a:t>
            </a:r>
          </a:p>
          <a:p>
            <a:pPr algn="l" rtl="0">
              <a:buNone/>
            </a:pPr>
            <a:r>
              <a:rPr lang="en-US" dirty="0" smtClean="0"/>
              <a:t>5. Students’ Feelings : Students anxiety is reduced through :</a:t>
            </a:r>
          </a:p>
          <a:p>
            <a:pPr algn="l" rtl="0"/>
            <a:r>
              <a:rPr lang="en-US" dirty="0" smtClean="0"/>
              <a:t>Not forcing them to speak when they are not ready yet</a:t>
            </a:r>
          </a:p>
          <a:p>
            <a:pPr algn="l" rtl="0">
              <a:buNone/>
            </a:pPr>
            <a:endParaRPr lang="ar-IQ" dirty="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l" rtl="0"/>
            <a:r>
              <a:rPr lang="en-US" dirty="0" smtClean="0"/>
              <a:t>When students begin to speak, perfection should not be expected</a:t>
            </a:r>
          </a:p>
          <a:p>
            <a:pPr algn="l" rtl="0"/>
            <a:r>
              <a:rPr lang="en-US" smtClean="0"/>
              <a:t>Create an </a:t>
            </a:r>
            <a:r>
              <a:rPr lang="en-US" dirty="0" smtClean="0"/>
              <a:t>enjoyable atmosphere through zany  ( comedian ) commands and humorous skits</a:t>
            </a:r>
          </a:p>
          <a:p>
            <a:pPr algn="l" rtl="0"/>
            <a:r>
              <a:rPr lang="en-US" dirty="0" smtClean="0"/>
              <a:t>Not too much modeling. Students should do actions by themselves in order to feel successful</a:t>
            </a:r>
          </a:p>
          <a:p>
            <a:pPr algn="l" rtl="0">
              <a:buNone/>
            </a:pPr>
            <a:r>
              <a:rPr lang="en-US" dirty="0" smtClean="0"/>
              <a:t>6. Language &amp; Culture : Language is primarily learnt through understanding . Culture is the lifestyle of the language native speakers</a:t>
            </a:r>
          </a:p>
          <a:p>
            <a:pPr algn="l" rtl="0"/>
            <a:endParaRPr lang="en-US" dirty="0" smtClean="0"/>
          </a:p>
          <a:p>
            <a:pPr algn="l" rtl="0"/>
            <a:endParaRPr lang="ar-IQ"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buNone/>
            </a:pPr>
            <a:r>
              <a:rPr lang="en-US" dirty="0" smtClean="0"/>
              <a:t>7. Language components / skills emphasized :</a:t>
            </a:r>
          </a:p>
          <a:p>
            <a:pPr algn="l" rtl="0">
              <a:buNone/>
            </a:pPr>
            <a:r>
              <a:rPr lang="en-US" dirty="0" smtClean="0"/>
              <a:t>Vocabulary and grammar come first.</a:t>
            </a:r>
          </a:p>
          <a:p>
            <a:pPr algn="l" rtl="0">
              <a:buNone/>
            </a:pPr>
            <a:r>
              <a:rPr lang="en-US" dirty="0" smtClean="0"/>
              <a:t>Grammar is taught through simple commands</a:t>
            </a:r>
          </a:p>
          <a:p>
            <a:pPr algn="l" rtl="0">
              <a:buNone/>
            </a:pPr>
            <a:r>
              <a:rPr lang="en-US" dirty="0" smtClean="0"/>
              <a:t>Why commands ? It is the form of language that frequently occurs while speaking to children</a:t>
            </a:r>
          </a:p>
          <a:p>
            <a:pPr algn="l" rtl="0">
              <a:buNone/>
            </a:pPr>
            <a:r>
              <a:rPr lang="en-US" dirty="0" smtClean="0"/>
              <a:t>Skills : understanding the spoken words comes before production</a:t>
            </a:r>
          </a:p>
          <a:p>
            <a:pPr algn="l" rtl="0">
              <a:buNone/>
            </a:pPr>
            <a:r>
              <a:rPr lang="en-US" dirty="0" smtClean="0"/>
              <a:t>Listening &amp; writing come before speaking and reading</a:t>
            </a:r>
            <a:endParaRPr lang="ar-IQ"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normAutofit fontScale="92500" lnSpcReduction="10000"/>
          </a:bodyPr>
          <a:lstStyle/>
          <a:p>
            <a:pPr algn="l" rtl="0">
              <a:buNone/>
            </a:pPr>
            <a:r>
              <a:rPr lang="en-US" dirty="0" smtClean="0"/>
              <a:t>8. Use of native language :</a:t>
            </a:r>
          </a:p>
          <a:p>
            <a:pPr algn="l" rtl="0">
              <a:buNone/>
            </a:pPr>
            <a:r>
              <a:rPr lang="en-US" dirty="0" smtClean="0"/>
              <a:t>Native language is used only in introducing TPR </a:t>
            </a:r>
          </a:p>
          <a:p>
            <a:pPr algn="l" rtl="0">
              <a:buNone/>
            </a:pPr>
            <a:r>
              <a:rPr lang="en-US" dirty="0" smtClean="0"/>
              <a:t>After the introduction, it should not be used. Meaning is made clear through body movements</a:t>
            </a:r>
          </a:p>
          <a:p>
            <a:pPr algn="l" rtl="0">
              <a:buNone/>
            </a:pPr>
            <a:r>
              <a:rPr lang="en-US" dirty="0" smtClean="0"/>
              <a:t>9. Evaluation : Students understanding is measured through responding to teacher’s commands. Formal evaluation is done through making students responding to a series of action. Advanced students are evaluated through the skits they create by themselves</a:t>
            </a:r>
            <a:endParaRPr lang="ar-IQ"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lstStyle/>
          <a:p>
            <a:pPr algn="l" rtl="0">
              <a:buNone/>
            </a:pPr>
            <a:r>
              <a:rPr lang="en-US" dirty="0" smtClean="0"/>
              <a:t>10 . Error Correction :</a:t>
            </a:r>
          </a:p>
          <a:p>
            <a:pPr algn="l" rtl="0">
              <a:buNone/>
            </a:pPr>
            <a:r>
              <a:rPr lang="en-US" dirty="0" smtClean="0"/>
              <a:t>Error are expected when students begin to speak</a:t>
            </a:r>
          </a:p>
          <a:p>
            <a:pPr algn="l" rtl="0">
              <a:buNone/>
            </a:pPr>
            <a:r>
              <a:rPr lang="en-US" dirty="0" smtClean="0"/>
              <a:t>Teachers should be tolerant and correct only the major ones</a:t>
            </a:r>
          </a:p>
          <a:p>
            <a:pPr algn="l" rtl="0">
              <a:buNone/>
            </a:pPr>
            <a:r>
              <a:rPr lang="en-US" dirty="0" smtClean="0"/>
              <a:t>With advanced students, teachers should correct the minor ones</a:t>
            </a:r>
            <a:endParaRPr lang="ar-IQ" dirty="0"/>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TECHNIQUES</a:t>
            </a:r>
            <a:endParaRPr lang="ar-IQ" dirty="0"/>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t>Using commands to direct </a:t>
            </a:r>
            <a:r>
              <a:rPr lang="en-US" dirty="0" err="1" smtClean="0"/>
              <a:t>behaviour</a:t>
            </a:r>
            <a:endParaRPr lang="en-US" dirty="0" smtClean="0"/>
          </a:p>
          <a:p>
            <a:pPr marL="514350" indent="-514350" algn="l" rtl="0">
              <a:buFont typeface="+mj-lt"/>
              <a:buAutoNum type="arabicPeriod"/>
            </a:pPr>
            <a:r>
              <a:rPr lang="en-US" dirty="0" smtClean="0"/>
              <a:t>Role Reversal</a:t>
            </a:r>
          </a:p>
          <a:p>
            <a:pPr marL="514350" indent="-514350" algn="l" rtl="0">
              <a:buFont typeface="+mj-lt"/>
              <a:buAutoNum type="arabicPeriod"/>
            </a:pPr>
            <a:r>
              <a:rPr lang="en-US" dirty="0" smtClean="0"/>
              <a:t>Action Sequence</a:t>
            </a:r>
            <a:endParaRPr lang="ar-IQ" dirty="0"/>
          </a:p>
        </p:txBody>
      </p:sp>
    </p:spTree>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ADVANTAGES</a:t>
            </a:r>
            <a:endParaRPr lang="ar-IQ" dirty="0"/>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t>It is fun, easy and memorable</a:t>
            </a:r>
          </a:p>
          <a:p>
            <a:pPr marL="514350" indent="-514350" algn="l" rtl="0">
              <a:buFont typeface="+mj-lt"/>
              <a:buAutoNum type="arabicPeriod"/>
            </a:pPr>
            <a:r>
              <a:rPr lang="en-US" dirty="0" smtClean="0"/>
              <a:t>It is good for building vocabulary</a:t>
            </a:r>
          </a:p>
          <a:p>
            <a:pPr marL="514350" indent="-514350" algn="l" rtl="0">
              <a:buFont typeface="+mj-lt"/>
              <a:buAutoNum type="arabicPeriod"/>
            </a:pPr>
            <a:r>
              <a:rPr lang="en-US" dirty="0" smtClean="0"/>
              <a:t>It does not require a great deal of preparation on the part of the teacher</a:t>
            </a:r>
          </a:p>
          <a:p>
            <a:pPr marL="514350" indent="-514350" algn="l" rtl="0">
              <a:buFont typeface="+mj-lt"/>
              <a:buAutoNum type="arabicPeriod"/>
            </a:pPr>
            <a:r>
              <a:rPr lang="en-US" dirty="0" smtClean="0"/>
              <a:t>It can be used with classes of mixed ability levels</a:t>
            </a:r>
          </a:p>
          <a:p>
            <a:pPr marL="514350" indent="-514350" algn="l" rtl="0">
              <a:buFont typeface="+mj-lt"/>
              <a:buAutoNum type="arabicPeriod"/>
            </a:pPr>
            <a:r>
              <a:rPr lang="en-US" dirty="0" smtClean="0"/>
              <a:t>It emphasizes the importance of listening in language learning</a:t>
            </a:r>
            <a:endParaRPr lang="ar-IQ" dirty="0"/>
          </a:p>
        </p:txBody>
      </p:sp>
    </p:spTree>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ADVANTAGES</a:t>
            </a:r>
            <a:endParaRPr lang="ar-IQ" dirty="0"/>
          </a:p>
        </p:txBody>
      </p:sp>
      <p:sp>
        <p:nvSpPr>
          <p:cNvPr id="3" name="عنصر نائب للمحتوى 2"/>
          <p:cNvSpPr>
            <a:spLocks noGrp="1"/>
          </p:cNvSpPr>
          <p:nvPr>
            <p:ph idx="1"/>
          </p:nvPr>
        </p:nvSpPr>
        <p:spPr/>
        <p:txBody>
          <a:bodyPr/>
          <a:lstStyle/>
          <a:p>
            <a:pPr algn="l" rtl="0">
              <a:buNone/>
            </a:pPr>
            <a:r>
              <a:rPr lang="en-US" dirty="0" smtClean="0"/>
              <a:t>6. Class size is not a problem</a:t>
            </a:r>
          </a:p>
          <a:p>
            <a:pPr algn="l" rtl="0">
              <a:buNone/>
            </a:pPr>
            <a:r>
              <a:rPr lang="en-US" dirty="0" smtClean="0"/>
              <a:t>7. It can be suitable to all learners levels and ages</a:t>
            </a:r>
          </a:p>
          <a:p>
            <a:pPr algn="l" rtl="0">
              <a:buNone/>
            </a:pPr>
            <a:r>
              <a:rPr lang="en-US" dirty="0" smtClean="0"/>
              <a:t> </a:t>
            </a:r>
            <a:endParaRPr lang="ar-IQ"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Introduction</a:t>
            </a:r>
            <a:endParaRPr lang="ar-IQ" dirty="0"/>
          </a:p>
        </p:txBody>
      </p:sp>
      <p:sp>
        <p:nvSpPr>
          <p:cNvPr id="3" name="عنصر نائب للمحتوى 2"/>
          <p:cNvSpPr>
            <a:spLocks noGrp="1"/>
          </p:cNvSpPr>
          <p:nvPr>
            <p:ph idx="1"/>
          </p:nvPr>
        </p:nvSpPr>
        <p:spPr/>
        <p:txBody>
          <a:bodyPr>
            <a:normAutofit lnSpcReduction="10000"/>
          </a:bodyPr>
          <a:lstStyle/>
          <a:p>
            <a:pPr algn="just" rtl="0">
              <a:buFont typeface="Wingdings" pitchFamily="2" charset="2"/>
              <a:buChar char="v"/>
            </a:pPr>
            <a:r>
              <a:rPr lang="en-US" dirty="0" smtClean="0"/>
              <a:t>TPR is a language teaching method developed in 1977 by Dr. James Asher, a professor of psychology. </a:t>
            </a:r>
          </a:p>
          <a:p>
            <a:pPr algn="just" rtl="0">
              <a:buFont typeface="Wingdings" pitchFamily="2" charset="2"/>
              <a:buChar char="v"/>
            </a:pPr>
            <a:r>
              <a:rPr lang="en-US" dirty="0" smtClean="0"/>
              <a:t>Asher developed TPR as a result of his experience observing children learning their first language. He noticed that interaction between parents and children take the form of speech from the parents and physical action from the children.</a:t>
            </a:r>
            <a:endParaRPr lang="ar-IQ"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DISADVANTAGES</a:t>
            </a:r>
            <a:endParaRPr lang="ar-IQ" dirty="0"/>
          </a:p>
        </p:txBody>
      </p:sp>
      <p:sp>
        <p:nvSpPr>
          <p:cNvPr id="3" name="عنصر نائب للمحتوى 2"/>
          <p:cNvSpPr>
            <a:spLocks noGrp="1"/>
          </p:cNvSpPr>
          <p:nvPr>
            <p:ph idx="1"/>
          </p:nvPr>
        </p:nvSpPr>
        <p:spPr/>
        <p:txBody>
          <a:bodyPr>
            <a:normAutofit fontScale="92500" lnSpcReduction="10000"/>
          </a:bodyPr>
          <a:lstStyle/>
          <a:p>
            <a:pPr marL="514350" indent="-514350" algn="l" rtl="0">
              <a:buFont typeface="+mj-lt"/>
              <a:buAutoNum type="arabicPeriod"/>
            </a:pPr>
            <a:r>
              <a:rPr lang="en-US" dirty="0" smtClean="0"/>
              <a:t>No space for communication</a:t>
            </a:r>
          </a:p>
          <a:p>
            <a:pPr marL="514350" indent="-514350" algn="l" rtl="0">
              <a:buFont typeface="+mj-lt"/>
              <a:buAutoNum type="arabicPeriod"/>
            </a:pPr>
            <a:r>
              <a:rPr lang="en-US" dirty="0" smtClean="0"/>
              <a:t>It is not a creative method</a:t>
            </a:r>
          </a:p>
          <a:p>
            <a:pPr marL="514350" indent="-514350" algn="l" rtl="0">
              <a:buFont typeface="+mj-lt"/>
              <a:buAutoNum type="arabicPeriod"/>
            </a:pPr>
            <a:r>
              <a:rPr lang="en-US" dirty="0" smtClean="0"/>
              <a:t>The grammatical structures that can be taught in this method are limited</a:t>
            </a:r>
          </a:p>
          <a:p>
            <a:pPr marL="514350" indent="-514350" algn="l" rtl="0">
              <a:buFont typeface="+mj-lt"/>
              <a:buAutoNum type="arabicPeriod"/>
            </a:pPr>
            <a:r>
              <a:rPr lang="en-US" dirty="0" smtClean="0"/>
              <a:t>It cannot be used as the main method  in teaching language. It must be combined with other methods</a:t>
            </a:r>
          </a:p>
          <a:p>
            <a:pPr marL="514350" indent="-514350" algn="l" rtl="0">
              <a:buFont typeface="+mj-lt"/>
              <a:buAutoNum type="arabicPeriod"/>
            </a:pPr>
            <a:r>
              <a:rPr lang="en-US" dirty="0" smtClean="0"/>
              <a:t>Too much using of TPR causes boredom</a:t>
            </a:r>
          </a:p>
          <a:p>
            <a:pPr marL="514350" indent="-514350" algn="l" rtl="0">
              <a:buNone/>
            </a:pPr>
            <a:r>
              <a:rPr lang="en-US" dirty="0" smtClean="0"/>
              <a:t> </a:t>
            </a:r>
          </a:p>
          <a:p>
            <a:pPr marL="514350" indent="-514350" algn="l" rtl="0">
              <a:buFont typeface="+mj-lt"/>
              <a:buAutoNum type="arabicPeriod"/>
            </a:pPr>
            <a:endParaRPr lang="en-US" dirty="0" smtClean="0"/>
          </a:p>
          <a:p>
            <a:pPr marL="514350" indent="-514350" algn="l" rtl="0">
              <a:buFont typeface="+mj-lt"/>
              <a:buAutoNum type="arabicPeriod"/>
            </a:pPr>
            <a:endParaRPr lang="en-US" dirty="0" smtClean="0"/>
          </a:p>
          <a:p>
            <a:pPr marL="514350" indent="-514350" algn="l" rtl="0">
              <a:buFont typeface="+mj-lt"/>
              <a:buAutoNum type="arabicPeriod"/>
            </a:pPr>
            <a:endParaRPr lang="ar-IQ"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286544"/>
          </a:xfrm>
        </p:spPr>
        <p:txBody>
          <a:bodyPr/>
          <a:lstStyle/>
          <a:p>
            <a:pPr algn="l" rtl="0">
              <a:buFont typeface="Wingdings" pitchFamily="2" charset="2"/>
              <a:buChar char="v"/>
            </a:pPr>
            <a:r>
              <a:rPr lang="en-US" dirty="0" smtClean="0"/>
              <a:t>Asher made 3 hypotheses based on his observation :</a:t>
            </a:r>
          </a:p>
          <a:p>
            <a:pPr marL="514350" indent="-514350" algn="l" rtl="0">
              <a:buAutoNum type="arabicPeriod"/>
            </a:pPr>
            <a:r>
              <a:rPr lang="en-US" dirty="0" smtClean="0"/>
              <a:t>Language is learned primarily through listening</a:t>
            </a:r>
          </a:p>
          <a:p>
            <a:pPr marL="514350" indent="-514350" algn="l" rtl="0">
              <a:buAutoNum type="arabicPeriod"/>
            </a:pPr>
            <a:r>
              <a:rPr lang="en-US" dirty="0" smtClean="0"/>
              <a:t>Language learning must engage the right hemisphere of the brain since this part controls the nonverbal </a:t>
            </a:r>
            <a:r>
              <a:rPr lang="en-US" dirty="0" err="1" smtClean="0"/>
              <a:t>behaviour</a:t>
            </a:r>
            <a:endParaRPr lang="en-US" dirty="0" smtClean="0"/>
          </a:p>
          <a:p>
            <a:pPr marL="514350" indent="-514350" algn="l" rtl="0">
              <a:buAutoNum type="arabicPeriod"/>
            </a:pPr>
            <a:r>
              <a:rPr lang="en-US" dirty="0" smtClean="0"/>
              <a:t>Language learning should not involve any stress</a:t>
            </a:r>
            <a:endParaRPr lang="ar-IQ"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lnSpcReduction="10000"/>
          </a:bodyPr>
          <a:lstStyle/>
          <a:p>
            <a:pPr algn="just" rtl="0">
              <a:buFont typeface="Wingdings" pitchFamily="2" charset="2"/>
              <a:buChar char="v"/>
            </a:pPr>
            <a:r>
              <a:rPr lang="en-US" dirty="0" smtClean="0"/>
              <a:t>TPR is based on the </a:t>
            </a:r>
            <a:r>
              <a:rPr lang="en-US" b="1" i="1" dirty="0" smtClean="0"/>
              <a:t>Comprehension Approach. </a:t>
            </a:r>
            <a:r>
              <a:rPr lang="en-US" dirty="0" smtClean="0"/>
              <a:t>This approach gives importance to listening comprehension, and language learning starts with understanding and ends with production.</a:t>
            </a:r>
          </a:p>
          <a:p>
            <a:pPr algn="just" rtl="0">
              <a:buFont typeface="Wingdings" pitchFamily="2" charset="2"/>
              <a:buChar char="v"/>
            </a:pPr>
            <a:r>
              <a:rPr lang="en-US" dirty="0" smtClean="0"/>
              <a:t>Foreign language learning is similar to first language acquisition in that the baby spends many months listening to the people around it, trying to make sense of the sounds it hears, and no one enforces the baby to speak. The child chooses to speak when it is ready to do so. </a:t>
            </a:r>
            <a:endParaRPr lang="ar-IQ"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STEPS OF TEACHING</a:t>
            </a:r>
            <a:endParaRPr lang="ar-IQ" dirty="0"/>
          </a:p>
        </p:txBody>
      </p:sp>
      <p:sp>
        <p:nvSpPr>
          <p:cNvPr id="3" name="عنصر نائب للمحتوى 2"/>
          <p:cNvSpPr>
            <a:spLocks noGrp="1"/>
          </p:cNvSpPr>
          <p:nvPr>
            <p:ph idx="1"/>
          </p:nvPr>
        </p:nvSpPr>
        <p:spPr/>
        <p:txBody>
          <a:bodyPr/>
          <a:lstStyle/>
          <a:p>
            <a:pPr marL="514350" indent="-514350" algn="l" rtl="0">
              <a:buFont typeface="+mj-lt"/>
              <a:buAutoNum type="arabicPeriod"/>
            </a:pPr>
            <a:r>
              <a:rPr lang="en-US" dirty="0" smtClean="0"/>
              <a:t>The teacher demonstrates meaning through realia and doing actions ( be a model )</a:t>
            </a:r>
          </a:p>
          <a:p>
            <a:pPr marL="514350" indent="-514350" algn="l" rtl="0">
              <a:buFont typeface="+mj-lt"/>
              <a:buAutoNum type="arabicPeriod"/>
            </a:pPr>
            <a:r>
              <a:rPr lang="en-US" dirty="0" smtClean="0"/>
              <a:t>The teacher connects between speech and action</a:t>
            </a:r>
          </a:p>
          <a:p>
            <a:pPr marL="514350" indent="-514350" algn="l" rtl="0">
              <a:buFont typeface="+mj-lt"/>
              <a:buAutoNum type="arabicPeriod"/>
            </a:pPr>
            <a:r>
              <a:rPr lang="en-US" dirty="0" smtClean="0"/>
              <a:t>The teacher issues commands to the students, who should say nothing but should show they understand though responding physically</a:t>
            </a:r>
            <a:endParaRPr lang="ar-IQ"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lstStyle/>
          <a:p>
            <a:pPr algn="just" rtl="0">
              <a:buNone/>
            </a:pPr>
            <a:r>
              <a:rPr lang="en-US" dirty="0" smtClean="0"/>
              <a:t>4. The teacher should give the students 3 connected commands ( called operation or action sequence ) at a time. When he/she is satisfied that the students master them, new commands should be presented. The order of the commands must be changed regularly in order not to memorize them by the students. Moreover, long commands can be made through combining two or three commands together.</a:t>
            </a:r>
            <a:endParaRPr lang="ar-IQ"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just" rtl="0">
              <a:buNone/>
            </a:pPr>
            <a:r>
              <a:rPr lang="en-US" dirty="0" smtClean="0"/>
              <a:t>5. Some commands can be humorous in order to alleviate students’ anxiety</a:t>
            </a:r>
          </a:p>
          <a:p>
            <a:pPr algn="just" rtl="0">
              <a:buNone/>
            </a:pPr>
            <a:r>
              <a:rPr lang="en-US" dirty="0" smtClean="0"/>
              <a:t>6. The teacher should be tolerant to students’ errors. Corrections is made by repeating the command by the teacher in order to give the student the chance to self-correct</a:t>
            </a:r>
          </a:p>
          <a:p>
            <a:pPr algn="just" rtl="0">
              <a:buNone/>
            </a:pPr>
            <a:r>
              <a:rPr lang="en-US" dirty="0" smtClean="0"/>
              <a:t>7. After 10 – 20 hours of instruction, role reversal would happen. The students start issuing the commands to the teacher and other students.</a:t>
            </a:r>
            <a:endParaRPr lang="ar-IQ"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just" rtl="0">
              <a:buNone/>
            </a:pPr>
            <a:r>
              <a:rPr lang="en-US" dirty="0" smtClean="0"/>
              <a:t>8. At the end of the class, the teacher writes the commands on the board and answers students’ questions </a:t>
            </a:r>
          </a:p>
          <a:p>
            <a:pPr algn="just" rtl="0">
              <a:buNone/>
            </a:pPr>
            <a:r>
              <a:rPr lang="en-US" dirty="0" smtClean="0"/>
              <a:t>9. Give students assignment ( studying the commands )</a:t>
            </a:r>
          </a:p>
          <a:p>
            <a:pPr algn="just" rtl="0">
              <a:buNone/>
            </a:pPr>
            <a:endParaRPr lang="en-US" dirty="0" smtClean="0"/>
          </a:p>
          <a:p>
            <a:pPr algn="just" rtl="0">
              <a:buNone/>
            </a:pPr>
            <a:endParaRPr lang="en-US" dirty="0" smtClean="0"/>
          </a:p>
          <a:p>
            <a:pPr algn="just" rtl="0">
              <a:buNone/>
            </a:pPr>
            <a:endParaRPr lang="ar-IQ"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PRINCIPLES</a:t>
            </a:r>
            <a:endParaRPr lang="ar-IQ" dirty="0"/>
          </a:p>
        </p:txBody>
      </p:sp>
      <p:sp>
        <p:nvSpPr>
          <p:cNvPr id="3" name="عنصر نائب للمحتوى 2"/>
          <p:cNvSpPr>
            <a:spLocks noGrp="1"/>
          </p:cNvSpPr>
          <p:nvPr>
            <p:ph idx="1"/>
          </p:nvPr>
        </p:nvSpPr>
        <p:spPr/>
        <p:txBody>
          <a:bodyPr/>
          <a:lstStyle/>
          <a:p>
            <a:pPr algn="just" rtl="0">
              <a:buNone/>
            </a:pPr>
            <a:r>
              <a:rPr lang="en-US" dirty="0" smtClean="0"/>
              <a:t>1. Teacher’s Objective (( To make students enjoy the experience of language learning, forget their fears and continue learning until they achieve proficiency. This is done through making them learn the language just like children acquire their native language ))</a:t>
            </a:r>
            <a:endParaRPr lang="ar-IQ"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952</Words>
  <PresentationFormat>عرض على الشاشة (3:4)‏</PresentationFormat>
  <Paragraphs>82</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TOTAL PHYSICAL RESPONSE TPR</vt:lpstr>
      <vt:lpstr>Introduction</vt:lpstr>
      <vt:lpstr>الشريحة 3</vt:lpstr>
      <vt:lpstr>الشريحة 4</vt:lpstr>
      <vt:lpstr>STEPS OF TEACHING</vt:lpstr>
      <vt:lpstr>الشريحة 6</vt:lpstr>
      <vt:lpstr>الشريحة 7</vt:lpstr>
      <vt:lpstr>الشريحة 8</vt:lpstr>
      <vt:lpstr>PRINCIPLES</vt:lpstr>
      <vt:lpstr>PRINCIPLES</vt:lpstr>
      <vt:lpstr>PRINCIPLES</vt:lpstr>
      <vt:lpstr>PRINCIPLES</vt:lpstr>
      <vt:lpstr>الشريحة 13</vt:lpstr>
      <vt:lpstr>PRINCIPLES</vt:lpstr>
      <vt:lpstr>PRINCIPLES</vt:lpstr>
      <vt:lpstr>PRINCIPLES</vt:lpstr>
      <vt:lpstr>TECHNIQUES</vt:lpstr>
      <vt:lpstr>ADVANTAGES</vt:lpstr>
      <vt:lpstr>ADVANTAGES</vt:lpstr>
      <vt:lpstr>DISADVANTAGES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PHYSICAL RESPONSE TPR</dc:title>
  <dc:creator>acer-</dc:creator>
  <cp:lastModifiedBy>ALI SAHIUNY</cp:lastModifiedBy>
  <cp:revision>30</cp:revision>
  <dcterms:created xsi:type="dcterms:W3CDTF">2018-02-25T17:41:40Z</dcterms:created>
  <dcterms:modified xsi:type="dcterms:W3CDTF">2018-02-26T20:48:38Z</dcterms:modified>
</cp:coreProperties>
</file>